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8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4" r:id="rId21"/>
    <p:sldId id="274" r:id="rId22"/>
    <p:sldId id="275" r:id="rId23"/>
    <p:sldId id="276" r:id="rId24"/>
    <p:sldId id="277" r:id="rId25"/>
    <p:sldId id="278" r:id="rId26"/>
    <p:sldId id="279" r:id="rId27"/>
    <p:sldId id="280" r:id="rId28"/>
    <p:sldId id="281" r:id="rId29"/>
    <p:sldId id="282" r:id="rId30"/>
    <p:sldId id="285" r:id="rId31"/>
    <p:sldId id="286" r:id="rId32"/>
    <p:sldId id="287" r:id="rId33"/>
    <p:sldId id="288" r:id="rId34"/>
    <p:sldId id="292" r:id="rId35"/>
    <p:sldId id="289"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22" autoAdjust="0"/>
    <p:restoredTop sz="70909" autoAdjust="0"/>
  </p:normalViewPr>
  <p:slideViewPr>
    <p:cSldViewPr snapToGrid="0">
      <p:cViewPr varScale="1">
        <p:scale>
          <a:sx n="63" d="100"/>
          <a:sy n="63" d="100"/>
        </p:scale>
        <p:origin x="182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135FF-3AE5-4D91-975C-AFFC1EC3CB33}" type="datetimeFigureOut">
              <a:rPr lang="en-US" smtClean="0"/>
              <a:t>27-Mar-24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1ACFD-1732-40FC-AA34-E4FC3924B077}" type="slidenum">
              <a:rPr lang="en-US" smtClean="0"/>
              <a:t>‹#›</a:t>
            </a:fld>
            <a:endParaRPr lang="en-US"/>
          </a:p>
        </p:txBody>
      </p:sp>
    </p:spTree>
    <p:extLst>
      <p:ext uri="{BB962C8B-B14F-4D97-AF65-F5344CB8AC3E}">
        <p14:creationId xmlns:p14="http://schemas.microsoft.com/office/powerpoint/2010/main" val="3389851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Manual: </a:t>
            </a:r>
            <a:r>
              <a:rPr lang="en-US" dirty="0" smtClean="0"/>
              <a:t>This includes work such as manually running a script that automates some task.</a:t>
            </a:r>
          </a:p>
          <a:p>
            <a:r>
              <a:rPr lang="en-US" dirty="0" smtClean="0"/>
              <a:t> Running a script may be quicker than manually executing each step in the script, </a:t>
            </a:r>
          </a:p>
          <a:p>
            <a:r>
              <a:rPr lang="en-US" dirty="0" smtClean="0"/>
              <a:t>but the </a:t>
            </a:r>
            <a:r>
              <a:rPr lang="en-US" b="1" i="0" dirty="0" smtClean="0">
                <a:effectLst/>
              </a:rPr>
              <a:t>hands-on</a:t>
            </a:r>
            <a:r>
              <a:rPr lang="en-US" dirty="0" smtClean="0"/>
              <a:t> time a human spends running that script (not the elapsed time) is still toil time.</a:t>
            </a:r>
          </a:p>
          <a:p>
            <a:endParaRPr lang="en-US" dirty="0" smtClean="0"/>
          </a:p>
          <a:p>
            <a:r>
              <a:rPr lang="en-US" b="1" dirty="0" smtClean="0"/>
              <a:t>Repetitive : </a:t>
            </a:r>
            <a:r>
              <a:rPr lang="en-US" dirty="0" smtClean="0"/>
              <a:t>If you’re performing a task for the first time ever, or even the second time, </a:t>
            </a:r>
          </a:p>
          <a:p>
            <a:r>
              <a:rPr lang="en-US" dirty="0" smtClean="0"/>
              <a:t>this work is not toil. Toil is work you do over and over. If you’re solving a novel problem </a:t>
            </a:r>
          </a:p>
          <a:p>
            <a:r>
              <a:rPr lang="en-US" dirty="0" smtClean="0"/>
              <a:t>or inventing a new solution, this work is not toil.</a:t>
            </a:r>
            <a:endParaRPr lang="en-US" dirty="0"/>
          </a:p>
        </p:txBody>
      </p:sp>
      <p:sp>
        <p:nvSpPr>
          <p:cNvPr id="4" name="Slide Number Placeholder 3"/>
          <p:cNvSpPr>
            <a:spLocks noGrp="1"/>
          </p:cNvSpPr>
          <p:nvPr>
            <p:ph type="sldNum" sz="quarter" idx="10"/>
          </p:nvPr>
        </p:nvSpPr>
        <p:spPr/>
        <p:txBody>
          <a:bodyPr/>
          <a:lstStyle/>
          <a:p>
            <a:fld id="{28F1ACFD-1732-40FC-AA34-E4FC3924B077}" type="slidenum">
              <a:rPr lang="en-US" smtClean="0"/>
              <a:t>3</a:t>
            </a:fld>
            <a:endParaRPr lang="en-US"/>
          </a:p>
        </p:txBody>
      </p:sp>
    </p:spTree>
    <p:extLst>
      <p:ext uri="{BB962C8B-B14F-4D97-AF65-F5344CB8AC3E}">
        <p14:creationId xmlns:p14="http://schemas.microsoft.com/office/powerpoint/2010/main" val="30402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is the human interface to the machine, typically interacting with internal customers who file tickets for their needs. Your organization may even have multiple ticketing systems and work intake systems</a:t>
            </a:r>
            <a:endParaRPr lang="en-US" dirty="0"/>
          </a:p>
        </p:txBody>
      </p:sp>
      <p:sp>
        <p:nvSpPr>
          <p:cNvPr id="4" name="Slide Number Placeholder 3"/>
          <p:cNvSpPr>
            <a:spLocks noGrp="1"/>
          </p:cNvSpPr>
          <p:nvPr>
            <p:ph type="sldNum" sz="quarter" idx="10"/>
          </p:nvPr>
        </p:nvSpPr>
        <p:spPr/>
        <p:txBody>
          <a:bodyPr/>
          <a:lstStyle/>
          <a:p>
            <a:fld id="{28F1ACFD-1732-40FC-AA34-E4FC3924B077}" type="slidenum">
              <a:rPr lang="en-US" smtClean="0"/>
              <a:t>22</a:t>
            </a:fld>
            <a:endParaRPr lang="en-US"/>
          </a:p>
        </p:txBody>
      </p:sp>
    </p:spTree>
    <p:extLst>
      <p:ext uri="{BB962C8B-B14F-4D97-AF65-F5344CB8AC3E}">
        <p14:creationId xmlns:p14="http://schemas.microsoft.com/office/powerpoint/2010/main" val="371676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CHOKIDAR</a:t>
            </a:r>
            <a:endParaRPr lang="en-US" dirty="0"/>
          </a:p>
        </p:txBody>
      </p:sp>
      <p:sp>
        <p:nvSpPr>
          <p:cNvPr id="4" name="Slide Number Placeholder 3"/>
          <p:cNvSpPr>
            <a:spLocks noGrp="1"/>
          </p:cNvSpPr>
          <p:nvPr>
            <p:ph type="sldNum" sz="quarter" idx="10"/>
          </p:nvPr>
        </p:nvSpPr>
        <p:spPr/>
        <p:txBody>
          <a:bodyPr/>
          <a:lstStyle/>
          <a:p>
            <a:fld id="{28F1ACFD-1732-40FC-AA34-E4FC3924B077}" type="slidenum">
              <a:rPr lang="en-US" smtClean="0"/>
              <a:t>24</a:t>
            </a:fld>
            <a:endParaRPr lang="en-US"/>
          </a:p>
        </p:txBody>
      </p:sp>
    </p:spTree>
    <p:extLst>
      <p:ext uri="{BB962C8B-B14F-4D97-AF65-F5344CB8AC3E}">
        <p14:creationId xmlns:p14="http://schemas.microsoft.com/office/powerpoint/2010/main" val="42441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modify‐ </a:t>
            </a:r>
            <a:r>
              <a:rPr lang="en-US" dirty="0" err="1" smtClean="0"/>
              <a:t>ing</a:t>
            </a:r>
            <a:r>
              <a:rPr lang="en-US" dirty="0" smtClean="0"/>
              <a:t> backup tooling for one database to work with another is software development, but this work is basically just refactoring code to replace one interface with another. This work is repetitive, and to a large extent, the business value of the backup tooling is the same as before</a:t>
            </a:r>
            <a:endParaRPr lang="en-US" dirty="0"/>
          </a:p>
        </p:txBody>
      </p:sp>
      <p:sp>
        <p:nvSpPr>
          <p:cNvPr id="4" name="Slide Number Placeholder 3"/>
          <p:cNvSpPr>
            <a:spLocks noGrp="1"/>
          </p:cNvSpPr>
          <p:nvPr>
            <p:ph type="sldNum" sz="quarter" idx="10"/>
          </p:nvPr>
        </p:nvSpPr>
        <p:spPr/>
        <p:txBody>
          <a:bodyPr/>
          <a:lstStyle/>
          <a:p>
            <a:fld id="{28F1ACFD-1732-40FC-AA34-E4FC3924B077}" type="slidenum">
              <a:rPr lang="en-US" smtClean="0"/>
              <a:t>26</a:t>
            </a:fld>
            <a:endParaRPr lang="en-US"/>
          </a:p>
        </p:txBody>
      </p:sp>
    </p:spTree>
    <p:extLst>
      <p:ext uri="{BB962C8B-B14F-4D97-AF65-F5344CB8AC3E}">
        <p14:creationId xmlns:p14="http://schemas.microsoft.com/office/powerpoint/2010/main" val="3560892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7339853-5B65-45B7-A363-E617D16A7C7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70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B795731-6D99-4156-8E26-4F391F20F979}" type="datetimeFigureOut">
              <a:rPr lang="en-US" smtClean="0"/>
              <a:t>27-Mar-24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156328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977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369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2143089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721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9447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1537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51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84536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795731-6D99-4156-8E26-4F391F20F979}" type="datetimeFigureOut">
              <a:rPr lang="en-US" smtClean="0"/>
              <a:t>27-Mar-24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9853-5B65-45B7-A363-E617D16A7C7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28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795731-6D99-4156-8E26-4F391F20F979}" type="datetimeFigureOut">
              <a:rPr lang="en-US" smtClean="0"/>
              <a:t>27-Mar-24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3198330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795731-6D99-4156-8E26-4F391F20F979}" type="datetimeFigureOut">
              <a:rPr lang="en-US" smtClean="0"/>
              <a:t>27-Mar-24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39853-5B65-45B7-A363-E617D16A7C7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60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795731-6D99-4156-8E26-4F391F20F979}" type="datetimeFigureOut">
              <a:rPr lang="en-US" smtClean="0"/>
              <a:t>27-Mar-24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39853-5B65-45B7-A363-E617D16A7C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0981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95731-6D99-4156-8E26-4F391F20F979}" type="datetimeFigureOut">
              <a:rPr lang="en-US" smtClean="0"/>
              <a:t>27-Mar-24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68579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B795731-6D99-4156-8E26-4F391F20F979}" type="datetimeFigureOut">
              <a:rPr lang="en-US" smtClean="0"/>
              <a:t>27-Mar-24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9853-5B65-45B7-A363-E617D16A7C7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2831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B795731-6D99-4156-8E26-4F391F20F979}" type="datetimeFigureOut">
              <a:rPr lang="en-US" smtClean="0"/>
              <a:t>27-Mar-24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9853-5B65-45B7-A363-E617D16A7C74}" type="slidenum">
              <a:rPr lang="en-US" smtClean="0"/>
              <a:t>‹#›</a:t>
            </a:fld>
            <a:endParaRPr lang="en-US"/>
          </a:p>
        </p:txBody>
      </p:sp>
    </p:spTree>
    <p:extLst>
      <p:ext uri="{BB962C8B-B14F-4D97-AF65-F5344CB8AC3E}">
        <p14:creationId xmlns:p14="http://schemas.microsoft.com/office/powerpoint/2010/main" val="299987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795731-6D99-4156-8E26-4F391F20F979}" type="datetimeFigureOut">
              <a:rPr lang="en-US" smtClean="0"/>
              <a:t>27-Mar-24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339853-5B65-45B7-A363-E617D16A7C74}" type="slidenum">
              <a:rPr lang="en-US" smtClean="0"/>
              <a:t>‹#›</a:t>
            </a:fld>
            <a:endParaRPr lang="en-US"/>
          </a:p>
        </p:txBody>
      </p:sp>
    </p:spTree>
    <p:extLst>
      <p:ext uri="{BB962C8B-B14F-4D97-AF65-F5344CB8AC3E}">
        <p14:creationId xmlns:p14="http://schemas.microsoft.com/office/powerpoint/2010/main" val="755663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Eliminating Toil</a:t>
            </a:r>
            <a:endParaRPr lang="en-US" dirty="0"/>
          </a:p>
        </p:txBody>
      </p:sp>
      <p:sp>
        <p:nvSpPr>
          <p:cNvPr id="3" name="Subtitle 2"/>
          <p:cNvSpPr>
            <a:spLocks noGrp="1"/>
          </p:cNvSpPr>
          <p:nvPr>
            <p:ph type="subTitle" idx="1"/>
          </p:nvPr>
        </p:nvSpPr>
        <p:spPr/>
        <p:txBody>
          <a:bodyPr/>
          <a:lstStyle/>
          <a:p>
            <a:r>
              <a:rPr lang="en-US" dirty="0" smtClean="0"/>
              <a:t>SRE Principles</a:t>
            </a:r>
            <a:endParaRPr lang="en-US" dirty="0"/>
          </a:p>
        </p:txBody>
      </p:sp>
    </p:spTree>
    <p:extLst>
      <p:ext uri="{BB962C8B-B14F-4D97-AF65-F5344CB8AC3E}">
        <p14:creationId xmlns:p14="http://schemas.microsoft.com/office/powerpoint/2010/main" val="3889215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NOT Toil</a:t>
            </a:r>
            <a:endParaRPr lang="en-US" dirty="0"/>
          </a:p>
        </p:txBody>
      </p:sp>
      <p:pic>
        <p:nvPicPr>
          <p:cNvPr id="4" name="Content Placeholder 3"/>
          <p:cNvPicPr>
            <a:picLocks noGrp="1" noChangeAspect="1"/>
          </p:cNvPicPr>
          <p:nvPr>
            <p:ph idx="1"/>
          </p:nvPr>
        </p:nvPicPr>
        <p:blipFill rotWithShape="1">
          <a:blip r:embed="rId2"/>
          <a:srcRect l="10660" t="30491" r="40332" b="33059"/>
          <a:stretch/>
        </p:blipFill>
        <p:spPr>
          <a:xfrm>
            <a:off x="1295402" y="2560804"/>
            <a:ext cx="8094404" cy="3089233"/>
          </a:xfrm>
          <a:prstGeom prst="rect">
            <a:avLst/>
          </a:prstGeom>
        </p:spPr>
      </p:pic>
    </p:spTree>
    <p:extLst>
      <p:ext uri="{BB962C8B-B14F-4D97-AF65-F5344CB8AC3E}">
        <p14:creationId xmlns:p14="http://schemas.microsoft.com/office/powerpoint/2010/main" val="324044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9493" t="21897" r="35831" b="34837"/>
          <a:stretch/>
        </p:blipFill>
        <p:spPr>
          <a:xfrm>
            <a:off x="1295402" y="875070"/>
            <a:ext cx="10028365" cy="4463846"/>
          </a:xfrm>
          <a:prstGeom prst="rect">
            <a:avLst/>
          </a:prstGeom>
        </p:spPr>
      </p:pic>
    </p:spTree>
    <p:extLst>
      <p:ext uri="{BB962C8B-B14F-4D97-AF65-F5344CB8AC3E}">
        <p14:creationId xmlns:p14="http://schemas.microsoft.com/office/powerpoint/2010/main" val="255189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10994" t="23083" r="38832" b="34837"/>
          <a:stretch/>
        </p:blipFill>
        <p:spPr>
          <a:xfrm>
            <a:off x="1553497" y="1012570"/>
            <a:ext cx="9255090" cy="4365676"/>
          </a:xfrm>
          <a:prstGeom prst="rect">
            <a:avLst/>
          </a:prstGeom>
        </p:spPr>
      </p:pic>
    </p:spTree>
    <p:extLst>
      <p:ext uri="{BB962C8B-B14F-4D97-AF65-F5344CB8AC3E}">
        <p14:creationId xmlns:p14="http://schemas.microsoft.com/office/powerpoint/2010/main" val="407425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9494" t="24860" r="41332" b="30689"/>
          <a:stretch/>
        </p:blipFill>
        <p:spPr>
          <a:xfrm>
            <a:off x="1161841" y="982132"/>
            <a:ext cx="9171862" cy="4663657"/>
          </a:xfrm>
          <a:prstGeom prst="rect">
            <a:avLst/>
          </a:prstGeom>
        </p:spPr>
      </p:pic>
    </p:spTree>
    <p:extLst>
      <p:ext uri="{BB962C8B-B14F-4D97-AF65-F5344CB8AC3E}">
        <p14:creationId xmlns:p14="http://schemas.microsoft.com/office/powerpoint/2010/main" val="2221121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02539"/>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1295401" y="1759973"/>
            <a:ext cx="9601196" cy="4355691"/>
          </a:xfrm>
        </p:spPr>
        <p:txBody>
          <a:bodyPr>
            <a:normAutofit fontScale="32500" lnSpcReduction="20000"/>
          </a:bodyPr>
          <a:lstStyle/>
          <a:p>
            <a:pPr marL="0" indent="0">
              <a:spcBef>
                <a:spcPts val="0"/>
              </a:spcBef>
              <a:spcAft>
                <a:spcPts val="0"/>
              </a:spcAft>
              <a:buNone/>
            </a:pPr>
            <a:r>
              <a:rPr lang="en-US" dirty="0"/>
              <a:t>Example: Manual Response to Toil</a:t>
            </a:r>
          </a:p>
          <a:p>
            <a:pPr marL="0" indent="0">
              <a:spcBef>
                <a:spcPts val="0"/>
              </a:spcBef>
              <a:spcAft>
                <a:spcPts val="0"/>
              </a:spcAft>
              <a:buNone/>
            </a:pPr>
            <a:r>
              <a:rPr lang="en-US" dirty="0"/>
              <a:t>by John Looney, Production Engineering Manager at Facebook, and always an SRE at heart</a:t>
            </a:r>
          </a:p>
          <a:p>
            <a:pPr marL="0" indent="0">
              <a:spcBef>
                <a:spcPts val="0"/>
              </a:spcBef>
              <a:spcAft>
                <a:spcPts val="0"/>
              </a:spcAft>
              <a:buNone/>
            </a:pPr>
            <a:endParaRPr lang="en-US" dirty="0" smtClean="0"/>
          </a:p>
          <a:p>
            <a:pPr marL="0" indent="0">
              <a:spcBef>
                <a:spcPts val="0"/>
              </a:spcBef>
              <a:spcAft>
                <a:spcPts val="0"/>
              </a:spcAft>
              <a:buNone/>
            </a:pPr>
            <a:endParaRPr lang="en-US" dirty="0" smtClean="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sz="3400" dirty="0" smtClean="0"/>
          </a:p>
          <a:p>
            <a:pPr marL="0" indent="0">
              <a:spcBef>
                <a:spcPts val="0"/>
              </a:spcBef>
              <a:spcAft>
                <a:spcPts val="0"/>
              </a:spcAft>
              <a:buNone/>
            </a:pPr>
            <a:r>
              <a:rPr lang="en-US" sz="3400" dirty="0" smtClean="0"/>
              <a:t>It’s </a:t>
            </a:r>
            <a:r>
              <a:rPr lang="en-US" sz="3400" dirty="0"/>
              <a:t>not always clear that a certain chunk of work is toil. Sometimes, a “creative” solution—writing a workaround—is not the right call. Ideally, your organization should reward root-cause fixes over fixes that simply mask a problem.</a:t>
            </a:r>
          </a:p>
          <a:p>
            <a:pPr marL="0" indent="0">
              <a:spcBef>
                <a:spcPts val="0"/>
              </a:spcBef>
              <a:spcAft>
                <a:spcPts val="0"/>
              </a:spcAft>
              <a:buNone/>
            </a:pPr>
            <a:endParaRPr lang="en-US" sz="3400" dirty="0"/>
          </a:p>
          <a:p>
            <a:pPr marL="0" indent="0">
              <a:spcBef>
                <a:spcPts val="0"/>
              </a:spcBef>
              <a:spcAft>
                <a:spcPts val="0"/>
              </a:spcAft>
              <a:buNone/>
            </a:pPr>
            <a:r>
              <a:rPr lang="en-US" sz="3400" dirty="0"/>
              <a:t>My first assignment after joining Google (April 2005) was to log in to broken machines, investigate why they were broken, then fix them or send them to a hardware technician. This task seemed simple until I realized there were over 20,000 broken machines at any given time!</a:t>
            </a:r>
          </a:p>
          <a:p>
            <a:pPr marL="0" indent="0">
              <a:spcBef>
                <a:spcPts val="0"/>
              </a:spcBef>
              <a:spcAft>
                <a:spcPts val="0"/>
              </a:spcAft>
              <a:buNone/>
            </a:pPr>
            <a:endParaRPr lang="en-US" sz="3400" dirty="0"/>
          </a:p>
          <a:p>
            <a:pPr marL="0" indent="0">
              <a:spcBef>
                <a:spcPts val="0"/>
              </a:spcBef>
              <a:spcAft>
                <a:spcPts val="0"/>
              </a:spcAft>
              <a:buNone/>
            </a:pPr>
            <a:r>
              <a:rPr lang="en-US" sz="3400" dirty="0"/>
              <a:t>The first broken machine I investigated had a root </a:t>
            </a:r>
            <a:r>
              <a:rPr lang="en-US" sz="3400" dirty="0" err="1"/>
              <a:t>filesystem</a:t>
            </a:r>
            <a:r>
              <a:rPr lang="en-US" sz="3400" dirty="0"/>
              <a:t> that was completely full with gigabytes of nonsense logs from a Google-patched network driver. I found another thousand broken machines with the same problem. I shared my plan to address the issue with my teammate: I’d write a script to </a:t>
            </a:r>
            <a:r>
              <a:rPr lang="en-US" sz="3400" dirty="0" err="1"/>
              <a:t>ssh</a:t>
            </a:r>
            <a:r>
              <a:rPr lang="en-US" sz="3400" dirty="0"/>
              <a:t> into all broken machines and check if the root </a:t>
            </a:r>
            <a:r>
              <a:rPr lang="en-US" sz="3400" dirty="0" err="1"/>
              <a:t>filesystem</a:t>
            </a:r>
            <a:r>
              <a:rPr lang="en-US" sz="3400" dirty="0"/>
              <a:t> was full. If the </a:t>
            </a:r>
            <a:r>
              <a:rPr lang="en-US" sz="3400" dirty="0" err="1"/>
              <a:t>filesystem</a:t>
            </a:r>
            <a:r>
              <a:rPr lang="en-US" sz="3400" dirty="0"/>
              <a:t> was full, the script would truncate any logs larger than a megabyte in /</a:t>
            </a:r>
            <a:r>
              <a:rPr lang="en-US" sz="3400" dirty="0" err="1"/>
              <a:t>var</a:t>
            </a:r>
            <a:r>
              <a:rPr lang="en-US" sz="3400" dirty="0"/>
              <a:t>/log and restart syslog.</a:t>
            </a:r>
          </a:p>
          <a:p>
            <a:pPr marL="0" indent="0">
              <a:spcBef>
                <a:spcPts val="0"/>
              </a:spcBef>
              <a:spcAft>
                <a:spcPts val="0"/>
              </a:spcAft>
              <a:buNone/>
            </a:pPr>
            <a:endParaRPr lang="en-US" sz="3400" dirty="0"/>
          </a:p>
          <a:p>
            <a:pPr marL="0" indent="0">
              <a:spcBef>
                <a:spcPts val="0"/>
              </a:spcBef>
              <a:spcAft>
                <a:spcPts val="0"/>
              </a:spcAft>
              <a:buNone/>
            </a:pPr>
            <a:r>
              <a:rPr lang="en-US" sz="3400" dirty="0"/>
              <a:t>My teammate’s less-than-enthusiastic reaction to my plan gave me pause. He pointed out that it’s better to fix root causes when possible. In the medium to long term, writing a script that masked the severity of the problem would waste time (by not fixing the actual problem) and potentially cause more problems later.</a:t>
            </a:r>
          </a:p>
          <a:p>
            <a:pPr marL="0" indent="0">
              <a:spcBef>
                <a:spcPts val="0"/>
              </a:spcBef>
              <a:spcAft>
                <a:spcPts val="0"/>
              </a:spcAft>
              <a:buNone/>
            </a:pPr>
            <a:endParaRPr lang="en-US" sz="3400" dirty="0"/>
          </a:p>
          <a:p>
            <a:pPr marL="0" indent="0">
              <a:spcBef>
                <a:spcPts val="0"/>
              </a:spcBef>
              <a:spcAft>
                <a:spcPts val="0"/>
              </a:spcAft>
              <a:buNone/>
            </a:pPr>
            <a:r>
              <a:rPr lang="en-US" sz="3400" dirty="0"/>
              <a:t>Analysis demonstrated that each server probably cost $1 per hour. According to my train of thought, shouldn’t cost be the most important metric? I hadn’t considered that if I fixed the symptom, there would be no incentive to fix the root cause: the kernel team’s release test suite didn’t check the volume of logs these machines produced.</a:t>
            </a:r>
          </a:p>
          <a:p>
            <a:pPr marL="0" indent="0">
              <a:spcBef>
                <a:spcPts val="0"/>
              </a:spcBef>
              <a:spcAft>
                <a:spcPts val="0"/>
              </a:spcAft>
              <a:buNone/>
            </a:pPr>
            <a:endParaRPr lang="en-US" sz="3400" dirty="0"/>
          </a:p>
          <a:p>
            <a:pPr marL="0" indent="0">
              <a:spcBef>
                <a:spcPts val="0"/>
              </a:spcBef>
              <a:spcAft>
                <a:spcPts val="0"/>
              </a:spcAft>
              <a:buNone/>
            </a:pPr>
            <a:r>
              <a:rPr lang="en-US" sz="3400" dirty="0"/>
              <a:t>The senior engineer directed me at the kernel source so I could find the offensive line of code and log a bug against the kernel team to improve their test suite. My objective cost/benefit analysis showing that the problem was costing Google $1,000 per hour convinced the </a:t>
            </a:r>
            <a:r>
              <a:rPr lang="en-US" sz="3400" dirty="0" err="1"/>
              <a:t>devs</a:t>
            </a:r>
            <a:r>
              <a:rPr lang="en-US" sz="3400" dirty="0"/>
              <a:t> to fix the problem with my patch.</a:t>
            </a:r>
          </a:p>
          <a:p>
            <a:pPr marL="0" indent="0">
              <a:spcBef>
                <a:spcPts val="0"/>
              </a:spcBef>
              <a:spcAft>
                <a:spcPts val="0"/>
              </a:spcAft>
              <a:buNone/>
            </a:pPr>
            <a:endParaRPr lang="en-US" sz="3400" dirty="0"/>
          </a:p>
          <a:p>
            <a:pPr marL="0" indent="0">
              <a:spcBef>
                <a:spcPts val="0"/>
              </a:spcBef>
              <a:spcAft>
                <a:spcPts val="0"/>
              </a:spcAft>
              <a:buNone/>
            </a:pPr>
            <a:r>
              <a:rPr lang="en-US" sz="3400" dirty="0"/>
              <a:t>My patch was turned into a new kernel release that evening, and the next day I rolled it out to the affected machines. The kernel team updated their test suite later the following week. Instead of the short-term endorphin hit of fixing those machines every morning, I now had the more cerebral pleasure of knowing that I’d fixed the problem properly.</a:t>
            </a:r>
          </a:p>
        </p:txBody>
      </p:sp>
    </p:spTree>
    <p:extLst>
      <p:ext uri="{BB962C8B-B14F-4D97-AF65-F5344CB8AC3E}">
        <p14:creationId xmlns:p14="http://schemas.microsoft.com/office/powerpoint/2010/main" val="3803026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463210"/>
          </a:xfrm>
        </p:spPr>
        <p:txBody>
          <a:bodyPr>
            <a:normAutofit fontScale="90000"/>
          </a:bodyPr>
          <a:lstStyle/>
          <a:p>
            <a:r>
              <a:rPr lang="en-US" dirty="0"/>
              <a:t>Measuring Toil</a:t>
            </a:r>
            <a:br>
              <a:rPr lang="en-US" dirty="0"/>
            </a:br>
            <a:endParaRPr lang="en-US" dirty="0"/>
          </a:p>
        </p:txBody>
      </p:sp>
      <p:sp>
        <p:nvSpPr>
          <p:cNvPr id="3" name="Content Placeholder 2"/>
          <p:cNvSpPr>
            <a:spLocks noGrp="1"/>
          </p:cNvSpPr>
          <p:nvPr>
            <p:ph idx="1"/>
          </p:nvPr>
        </p:nvSpPr>
        <p:spPr/>
        <p:txBody>
          <a:bodyPr/>
          <a:lstStyle/>
          <a:p>
            <a:r>
              <a:rPr lang="en-US" dirty="0"/>
              <a:t>How do you know how much of your operational work is toil? </a:t>
            </a:r>
            <a:endParaRPr lang="en-US" dirty="0" smtClean="0"/>
          </a:p>
          <a:p>
            <a:r>
              <a:rPr lang="en-US" dirty="0" smtClean="0"/>
              <a:t>And </a:t>
            </a:r>
            <a:r>
              <a:rPr lang="en-US" dirty="0"/>
              <a:t>once you’ve decided to take action to reduce toil, how do you know if your efforts were successful or justified</a:t>
            </a:r>
            <a:r>
              <a:rPr lang="en-US" dirty="0" smtClean="0"/>
              <a:t>?</a:t>
            </a:r>
          </a:p>
          <a:p>
            <a:pPr lvl="1"/>
            <a:r>
              <a:rPr lang="en-US" dirty="0"/>
              <a:t>Many SRE teams answer these questions with a combination of experience and intuition. While such tactics might produce results, we can improve upon them.</a:t>
            </a:r>
          </a:p>
        </p:txBody>
      </p:sp>
    </p:spTree>
    <p:extLst>
      <p:ext uri="{BB962C8B-B14F-4D97-AF65-F5344CB8AC3E}">
        <p14:creationId xmlns:p14="http://schemas.microsoft.com/office/powerpoint/2010/main" val="26492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Toil</a:t>
            </a:r>
            <a:endParaRPr lang="en-US" dirty="0"/>
          </a:p>
        </p:txBody>
      </p:sp>
      <p:sp>
        <p:nvSpPr>
          <p:cNvPr id="3" name="Content Placeholder 2"/>
          <p:cNvSpPr>
            <a:spLocks noGrp="1"/>
          </p:cNvSpPr>
          <p:nvPr>
            <p:ph idx="1"/>
          </p:nvPr>
        </p:nvSpPr>
        <p:spPr/>
        <p:txBody>
          <a:bodyPr/>
          <a:lstStyle/>
          <a:p>
            <a:r>
              <a:rPr lang="en-US" i="1" dirty="0"/>
              <a:t>Experience and intuition are not repeatable, objective, or transferable</a:t>
            </a:r>
            <a:r>
              <a:rPr lang="en-US" dirty="0"/>
              <a:t>. Members of the same team or organization often arrive at different conclusions regarding the magnitude of engineering effort lost to toil, and therefore prioritize remediation efforts differently</a:t>
            </a:r>
          </a:p>
        </p:txBody>
      </p:sp>
    </p:spTree>
    <p:extLst>
      <p:ext uri="{BB962C8B-B14F-4D97-AF65-F5344CB8AC3E}">
        <p14:creationId xmlns:p14="http://schemas.microsoft.com/office/powerpoint/2010/main" val="33336120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Toil</a:t>
            </a:r>
            <a:endParaRPr lang="en-US" dirty="0"/>
          </a:p>
        </p:txBody>
      </p:sp>
      <p:sp>
        <p:nvSpPr>
          <p:cNvPr id="3" name="Content Placeholder 2"/>
          <p:cNvSpPr>
            <a:spLocks noGrp="1"/>
          </p:cNvSpPr>
          <p:nvPr>
            <p:ph idx="1"/>
          </p:nvPr>
        </p:nvSpPr>
        <p:spPr/>
        <p:txBody>
          <a:bodyPr/>
          <a:lstStyle/>
          <a:p>
            <a:r>
              <a:rPr lang="en-US" dirty="0"/>
              <a:t>Before beginning toil reduction projects, it’s important to analyze cost versus benefit and to confirm that the time saved through eliminating toil will (at minimum) be proportional to the time invested in first developing and then maintaining an automated </a:t>
            </a:r>
            <a:r>
              <a:rPr lang="en-US" dirty="0" smtClean="0"/>
              <a:t>solution.</a:t>
            </a:r>
          </a:p>
          <a:p>
            <a:r>
              <a:rPr lang="en-US" dirty="0"/>
              <a:t>Projects that look “unprofitable” from a simplistic comparison of hours saved versus hours invested might still be well worth undertaking because of the many indirect or intangible benefits of automation.</a:t>
            </a:r>
          </a:p>
        </p:txBody>
      </p:sp>
    </p:spTree>
    <p:extLst>
      <p:ext uri="{BB962C8B-B14F-4D97-AF65-F5344CB8AC3E}">
        <p14:creationId xmlns:p14="http://schemas.microsoft.com/office/powerpoint/2010/main" val="1604864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Potential benefits could include:</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Growth </a:t>
            </a:r>
            <a:r>
              <a:rPr lang="en-US" dirty="0"/>
              <a:t>in engineering project work over time, some of which will further reduce toil</a:t>
            </a:r>
          </a:p>
          <a:p>
            <a:r>
              <a:rPr lang="en-US" dirty="0"/>
              <a:t>Increased team morale and decreased team attrition and burnout</a:t>
            </a:r>
          </a:p>
          <a:p>
            <a:r>
              <a:rPr lang="en-US" dirty="0"/>
              <a:t>Less context switching for interrupts, which raises team productivity</a:t>
            </a:r>
          </a:p>
          <a:p>
            <a:r>
              <a:rPr lang="en-US" dirty="0"/>
              <a:t>Increased process clarity and standardization</a:t>
            </a:r>
          </a:p>
          <a:p>
            <a:r>
              <a:rPr lang="en-US" dirty="0"/>
              <a:t>Enhanced technical skills and career growth for team members</a:t>
            </a:r>
          </a:p>
          <a:p>
            <a:r>
              <a:rPr lang="en-US" dirty="0"/>
              <a:t>Reduced training time</a:t>
            </a:r>
          </a:p>
          <a:p>
            <a:r>
              <a:rPr lang="en-US" dirty="0"/>
              <a:t>Fewer outages attributable to human errors</a:t>
            </a:r>
          </a:p>
          <a:p>
            <a:r>
              <a:rPr lang="en-US" dirty="0"/>
              <a:t>Improved security</a:t>
            </a:r>
          </a:p>
          <a:p>
            <a:r>
              <a:rPr lang="en-US" dirty="0"/>
              <a:t>Shorter response times for user requests</a:t>
            </a:r>
          </a:p>
          <a:p>
            <a:endParaRPr lang="en-US" dirty="0"/>
          </a:p>
        </p:txBody>
      </p:sp>
    </p:spTree>
    <p:extLst>
      <p:ext uri="{BB962C8B-B14F-4D97-AF65-F5344CB8AC3E}">
        <p14:creationId xmlns:p14="http://schemas.microsoft.com/office/powerpoint/2010/main" val="692241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a:t>
            </a:r>
            <a:r>
              <a:rPr lang="en-US" dirty="0" smtClean="0"/>
              <a:t>you </a:t>
            </a:r>
            <a:r>
              <a:rPr lang="en-US" dirty="0"/>
              <a:t>measure toil?</a:t>
            </a:r>
          </a:p>
        </p:txBody>
      </p:sp>
      <p:sp>
        <p:nvSpPr>
          <p:cNvPr id="3" name="Content Placeholder 2"/>
          <p:cNvSpPr>
            <a:spLocks noGrp="1"/>
          </p:cNvSpPr>
          <p:nvPr>
            <p:ph idx="1"/>
          </p:nvPr>
        </p:nvSpPr>
        <p:spPr/>
        <p:txBody>
          <a:bodyPr>
            <a:normAutofit fontScale="77500" lnSpcReduction="20000"/>
          </a:bodyPr>
          <a:lstStyle/>
          <a:p>
            <a:r>
              <a:rPr lang="en-US" b="1" dirty="0" smtClean="0"/>
              <a:t>Identify </a:t>
            </a:r>
            <a:r>
              <a:rPr lang="en-US" b="1" dirty="0"/>
              <a:t>it</a:t>
            </a:r>
            <a:r>
              <a:rPr lang="en-US" b="1" dirty="0" smtClean="0"/>
              <a:t>. </a:t>
            </a:r>
            <a:r>
              <a:rPr lang="en-US" dirty="0" smtClean="0"/>
              <a:t>The </a:t>
            </a:r>
            <a:r>
              <a:rPr lang="en-US" dirty="0"/>
              <a:t>people best positioned to identify toil depend upon your organization. Ideally, they will be stakeholders, including those who will perform the actual work.</a:t>
            </a:r>
          </a:p>
          <a:p>
            <a:r>
              <a:rPr lang="en-US" b="1" dirty="0"/>
              <a:t>Select an appropriate unit </a:t>
            </a:r>
            <a:r>
              <a:rPr lang="en-US" dirty="0"/>
              <a:t>of measure that expresses the amount of </a:t>
            </a:r>
            <a:r>
              <a:rPr lang="en-US" i="1" dirty="0"/>
              <a:t>human</a:t>
            </a:r>
            <a:r>
              <a:rPr lang="en-US" dirty="0"/>
              <a:t> effort applied to this toil. Minutes and hours are a natural choice because they are objective and universally understood. Be sure to account for the cost of context switching. </a:t>
            </a:r>
            <a:endParaRPr lang="en-US" dirty="0" smtClean="0"/>
          </a:p>
          <a:p>
            <a:pPr lvl="1"/>
            <a:r>
              <a:rPr lang="en-US" dirty="0" smtClean="0"/>
              <a:t>For </a:t>
            </a:r>
            <a:r>
              <a:rPr lang="en-US" dirty="0"/>
              <a:t>efforts that are distributed or fragmented, a different well-understood bucket of human effort may be more appropriate. Some examples of units of measure include an applied patch, a completed ticket, a manual production change, a predictable email exchange, or a hardware operation. As long as the unit is objective, consistent, and well understood, it can serve as a measurement of toil.</a:t>
            </a:r>
          </a:p>
          <a:p>
            <a:r>
              <a:rPr lang="en-US" b="1" dirty="0"/>
              <a:t>Track these measurements continuously </a:t>
            </a:r>
            <a:r>
              <a:rPr lang="en-US" dirty="0"/>
              <a:t>before, during, and after toil reduction efforts. Streamline the measurement process using tools or scripts so that collecting these measurements doesn’t create additional toil!</a:t>
            </a:r>
          </a:p>
          <a:p>
            <a:endParaRPr lang="en-US" dirty="0"/>
          </a:p>
        </p:txBody>
      </p:sp>
    </p:spTree>
    <p:extLst>
      <p:ext uri="{BB962C8B-B14F-4D97-AF65-F5344CB8AC3E}">
        <p14:creationId xmlns:p14="http://schemas.microsoft.com/office/powerpoint/2010/main" val="4286018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61533"/>
          </a:xfrm>
        </p:spPr>
        <p:txBody>
          <a:bodyPr>
            <a:normAutofit fontScale="90000"/>
          </a:bodyPr>
          <a:lstStyle/>
          <a:p>
            <a:r>
              <a:rPr lang="en-US" b="1" dirty="0" smtClean="0"/>
              <a:t>Principles</a:t>
            </a:r>
            <a:endParaRPr lang="en-US" b="1" dirty="0"/>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2195" y="1800124"/>
            <a:ext cx="5564716" cy="4173537"/>
          </a:xfrm>
        </p:spPr>
      </p:pic>
      <p:sp>
        <p:nvSpPr>
          <p:cNvPr id="5" name="Left Arrow 4"/>
          <p:cNvSpPr/>
          <p:nvPr/>
        </p:nvSpPr>
        <p:spPr>
          <a:xfrm>
            <a:off x="7246374" y="3982065"/>
            <a:ext cx="865239" cy="6292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3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Toil Taxonomy</a:t>
            </a:r>
            <a:endParaRPr lang="en-US" dirty="0"/>
          </a:p>
        </p:txBody>
      </p:sp>
    </p:spTree>
    <p:extLst>
      <p:ext uri="{BB962C8B-B14F-4D97-AF65-F5344CB8AC3E}">
        <p14:creationId xmlns:p14="http://schemas.microsoft.com/office/powerpoint/2010/main" val="2679825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Toil </a:t>
            </a:r>
            <a:r>
              <a:rPr lang="en-US" dirty="0" err="1" smtClean="0"/>
              <a:t>Taxonmoy</a:t>
            </a:r>
            <a:endParaRPr lang="en-US" dirty="0"/>
          </a:p>
        </p:txBody>
      </p:sp>
      <p:sp>
        <p:nvSpPr>
          <p:cNvPr id="3" name="Content Placeholder 2"/>
          <p:cNvSpPr>
            <a:spLocks noGrp="1"/>
          </p:cNvSpPr>
          <p:nvPr>
            <p:ph idx="1"/>
          </p:nvPr>
        </p:nvSpPr>
        <p:spPr/>
        <p:txBody>
          <a:bodyPr/>
          <a:lstStyle/>
          <a:p>
            <a:r>
              <a:rPr lang="en-US" dirty="0"/>
              <a:t>The </a:t>
            </a:r>
            <a:r>
              <a:rPr lang="en-US" dirty="0" smtClean="0"/>
              <a:t>categories </a:t>
            </a:r>
            <a:r>
              <a:rPr lang="en-US" dirty="0"/>
              <a:t>in this section aren’t exhaustive, but represent some common categories of toil. Many of these categories seem like “normal” engineering work, and they are. It’s helpful to think of toil as a spectrum rather than a binary classification</a:t>
            </a:r>
          </a:p>
        </p:txBody>
      </p:sp>
    </p:spTree>
    <p:extLst>
      <p:ext uri="{BB962C8B-B14F-4D97-AF65-F5344CB8AC3E}">
        <p14:creationId xmlns:p14="http://schemas.microsoft.com/office/powerpoint/2010/main" val="83101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Processes </a:t>
            </a:r>
          </a:p>
        </p:txBody>
      </p:sp>
      <p:sp>
        <p:nvSpPr>
          <p:cNvPr id="3" name="Content Placeholder 2"/>
          <p:cNvSpPr>
            <a:spLocks noGrp="1"/>
          </p:cNvSpPr>
          <p:nvPr>
            <p:ph idx="1"/>
          </p:nvPr>
        </p:nvSpPr>
        <p:spPr/>
        <p:txBody>
          <a:bodyPr/>
          <a:lstStyle/>
          <a:p>
            <a:r>
              <a:rPr lang="en-US" dirty="0"/>
              <a:t>the most common source of </a:t>
            </a:r>
            <a:r>
              <a:rPr lang="en-US" dirty="0" smtClean="0"/>
              <a:t>toil.</a:t>
            </a:r>
          </a:p>
          <a:p>
            <a:r>
              <a:rPr lang="en-US" dirty="0"/>
              <a:t>team manages some computing resource—compute, storage, network, load balancers, databases, and so on—along with the hardware that supplies that </a:t>
            </a:r>
            <a:r>
              <a:rPr lang="en-US" dirty="0" smtClean="0"/>
              <a:t>resource.</a:t>
            </a:r>
          </a:p>
          <a:p>
            <a:r>
              <a:rPr lang="en-US" dirty="0" smtClean="0"/>
              <a:t>Managers </a:t>
            </a:r>
            <a:r>
              <a:rPr lang="en-US" dirty="0"/>
              <a:t>deal with onboarding users, configuring and securing their machines, performing software updates, and adding and removing servers to moderate capacity also work to minimize cost or waste of that resource</a:t>
            </a:r>
          </a:p>
        </p:txBody>
      </p:sp>
    </p:spTree>
    <p:extLst>
      <p:ext uri="{BB962C8B-B14F-4D97-AF65-F5344CB8AC3E}">
        <p14:creationId xmlns:p14="http://schemas.microsoft.com/office/powerpoint/2010/main" val="19713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Ticket toil is a bit insidious because ticket-driven business processes usually </a:t>
            </a:r>
            <a:r>
              <a:rPr lang="en-US" dirty="0" smtClean="0"/>
              <a:t>accomplish </a:t>
            </a:r>
            <a:r>
              <a:rPr lang="en-US" dirty="0"/>
              <a:t>their goal</a:t>
            </a:r>
            <a:r>
              <a:rPr lang="en-US" dirty="0" smtClean="0"/>
              <a:t>.</a:t>
            </a:r>
          </a:p>
          <a:p>
            <a:pPr marL="457200" lvl="1" indent="0">
              <a:buNone/>
            </a:pPr>
            <a:r>
              <a:rPr lang="en-US" dirty="0" smtClean="0"/>
              <a:t>What to do</a:t>
            </a:r>
          </a:p>
          <a:p>
            <a:pPr marL="457200" lvl="1" indent="0">
              <a:buNone/>
            </a:pPr>
            <a:r>
              <a:rPr lang="en-US" dirty="0"/>
              <a:t>perform process improvement work such as simplification and streamlining— the processes will be easier to automate later, and easier to manage in the meantime.</a:t>
            </a:r>
          </a:p>
        </p:txBody>
      </p:sp>
    </p:spTree>
    <p:extLst>
      <p:ext uri="{BB962C8B-B14F-4D97-AF65-F5344CB8AC3E}">
        <p14:creationId xmlns:p14="http://schemas.microsoft.com/office/powerpoint/2010/main" val="2342349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a:t>Production Interrupts</a:t>
            </a:r>
          </a:p>
        </p:txBody>
      </p:sp>
      <p:sp>
        <p:nvSpPr>
          <p:cNvPr id="3" name="Content Placeholder 2"/>
          <p:cNvSpPr>
            <a:spLocks noGrp="1"/>
          </p:cNvSpPr>
          <p:nvPr>
            <p:ph idx="1"/>
          </p:nvPr>
        </p:nvSpPr>
        <p:spPr/>
        <p:txBody>
          <a:bodyPr/>
          <a:lstStyle/>
          <a:p>
            <a:r>
              <a:rPr lang="en-US" dirty="0" smtClean="0"/>
              <a:t>Interrupts are </a:t>
            </a:r>
            <a:r>
              <a:rPr lang="en-US" dirty="0"/>
              <a:t>a general class of time-sensitive janitorial tasks that keep systems run‐ </a:t>
            </a:r>
            <a:r>
              <a:rPr lang="en-US" dirty="0" err="1"/>
              <a:t>ning</a:t>
            </a:r>
            <a:r>
              <a:rPr lang="en-US" dirty="0"/>
              <a:t>. </a:t>
            </a:r>
            <a:endParaRPr lang="en-US" dirty="0" smtClean="0"/>
          </a:p>
          <a:p>
            <a:r>
              <a:rPr lang="en-US" dirty="0" smtClean="0"/>
              <a:t>For </a:t>
            </a:r>
            <a:r>
              <a:rPr lang="en-US" dirty="0"/>
              <a:t>example, you may need to fix an acute shortage of some resource (disk, memory, I/O) by manually freeing up disk space or restarting applications that are leaking memory. </a:t>
            </a:r>
            <a:endParaRPr lang="en-US" dirty="0" smtClean="0"/>
          </a:p>
          <a:p>
            <a:r>
              <a:rPr lang="en-US" dirty="0" smtClean="0"/>
              <a:t>You </a:t>
            </a:r>
            <a:r>
              <a:rPr lang="en-US" dirty="0"/>
              <a:t>may be filing requests to replace hard drives, “kicking” </a:t>
            </a:r>
            <a:r>
              <a:rPr lang="en-US" dirty="0" smtClean="0"/>
              <a:t>unresponsive </a:t>
            </a:r>
            <a:r>
              <a:rPr lang="en-US" dirty="0"/>
              <a:t>systems, or manually tweaking capacity to meet current or expected loads. Generally, interrupts take attention away from more important work.</a:t>
            </a:r>
          </a:p>
        </p:txBody>
      </p:sp>
    </p:spTree>
    <p:extLst>
      <p:ext uri="{BB962C8B-B14F-4D97-AF65-F5344CB8AC3E}">
        <p14:creationId xmlns:p14="http://schemas.microsoft.com/office/powerpoint/2010/main" val="509577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Shepherding</a:t>
            </a:r>
          </a:p>
        </p:txBody>
      </p:sp>
      <p:sp>
        <p:nvSpPr>
          <p:cNvPr id="3" name="Content Placeholder 2"/>
          <p:cNvSpPr>
            <a:spLocks noGrp="1"/>
          </p:cNvSpPr>
          <p:nvPr>
            <p:ph idx="1"/>
          </p:nvPr>
        </p:nvSpPr>
        <p:spPr/>
        <p:txBody>
          <a:bodyPr/>
          <a:lstStyle/>
          <a:p>
            <a:r>
              <a:rPr lang="en-US" dirty="0"/>
              <a:t>In many organizations, deployment tools automatically shepherd releases from development to production. </a:t>
            </a:r>
            <a:endParaRPr lang="en-US" dirty="0" smtClean="0"/>
          </a:p>
          <a:p>
            <a:r>
              <a:rPr lang="en-US" dirty="0" smtClean="0"/>
              <a:t>Even </a:t>
            </a:r>
            <a:r>
              <a:rPr lang="en-US" dirty="0"/>
              <a:t>with automation, thorough code coverage, code reviews, and numerous forms of automated testing, this process doesn’t always go smoothly. </a:t>
            </a:r>
            <a:endParaRPr lang="en-US" dirty="0" smtClean="0"/>
          </a:p>
          <a:p>
            <a:r>
              <a:rPr lang="en-US" dirty="0" smtClean="0"/>
              <a:t>Depending </a:t>
            </a:r>
            <a:r>
              <a:rPr lang="en-US" dirty="0"/>
              <a:t>on the tooling and release cadence, release requests, rollbacks, emergency patches, and repetitive or manual configuration changes, releases may still generate toil.</a:t>
            </a:r>
          </a:p>
        </p:txBody>
      </p:sp>
    </p:spTree>
    <p:extLst>
      <p:ext uri="{BB962C8B-B14F-4D97-AF65-F5344CB8AC3E}">
        <p14:creationId xmlns:p14="http://schemas.microsoft.com/office/powerpoint/2010/main" val="405300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Migrations</a:t>
            </a:r>
          </a:p>
        </p:txBody>
      </p:sp>
      <p:sp>
        <p:nvSpPr>
          <p:cNvPr id="3" name="Content Placeholder 2"/>
          <p:cNvSpPr>
            <a:spLocks noGrp="1"/>
          </p:cNvSpPr>
          <p:nvPr>
            <p:ph idx="1"/>
          </p:nvPr>
        </p:nvSpPr>
        <p:spPr/>
        <p:txBody>
          <a:bodyPr>
            <a:normAutofit lnSpcReduction="10000"/>
          </a:bodyPr>
          <a:lstStyle/>
          <a:p>
            <a:r>
              <a:rPr lang="en-US" dirty="0"/>
              <a:t>F</a:t>
            </a:r>
            <a:r>
              <a:rPr lang="en-US" dirty="0" smtClean="0"/>
              <a:t>requently </a:t>
            </a:r>
            <a:r>
              <a:rPr lang="en-US" dirty="0"/>
              <a:t>migrating from one technology to </a:t>
            </a:r>
            <a:r>
              <a:rPr lang="en-US" dirty="0" smtClean="0"/>
              <a:t>another.</a:t>
            </a:r>
          </a:p>
          <a:p>
            <a:r>
              <a:rPr lang="en-US" dirty="0" smtClean="0"/>
              <a:t>This  can be work </a:t>
            </a:r>
            <a:r>
              <a:rPr lang="en-US" dirty="0"/>
              <a:t>manually or with limited </a:t>
            </a:r>
            <a:r>
              <a:rPr lang="en-US" dirty="0" smtClean="0"/>
              <a:t>scripting,</a:t>
            </a:r>
          </a:p>
          <a:p>
            <a:r>
              <a:rPr lang="en-US" dirty="0" smtClean="0"/>
              <a:t>Migrations </a:t>
            </a:r>
            <a:r>
              <a:rPr lang="en-US" dirty="0"/>
              <a:t>come in many forms, but some exam‐ </a:t>
            </a:r>
            <a:r>
              <a:rPr lang="en-US" dirty="0" err="1"/>
              <a:t>ples</a:t>
            </a:r>
            <a:r>
              <a:rPr lang="en-US" dirty="0"/>
              <a:t> include changes of data stores, cloud vendors, source code control systems, application libraries, and tooling</a:t>
            </a:r>
            <a:r>
              <a:rPr lang="en-US" dirty="0" smtClean="0"/>
              <a:t>.</a:t>
            </a:r>
          </a:p>
          <a:p>
            <a:r>
              <a:rPr lang="en-US" dirty="0" smtClean="0"/>
              <a:t>If a </a:t>
            </a:r>
            <a:r>
              <a:rPr lang="en-US" dirty="0"/>
              <a:t>large-scale </a:t>
            </a:r>
            <a:r>
              <a:rPr lang="en-US" dirty="0" smtClean="0"/>
              <a:t>migration is done </a:t>
            </a:r>
            <a:r>
              <a:rPr lang="en-US" dirty="0"/>
              <a:t>manually, the migration quite likely involves toil </a:t>
            </a:r>
            <a:r>
              <a:rPr lang="en-US" dirty="0" smtClean="0"/>
              <a:t>, While </a:t>
            </a:r>
            <a:r>
              <a:rPr lang="en-US" dirty="0"/>
              <a:t>you might even be tempted to view it as “project work” rather than “toil,” migration work can also meet many of the criteria of toil.</a:t>
            </a:r>
          </a:p>
        </p:txBody>
      </p:sp>
    </p:spTree>
    <p:extLst>
      <p:ext uri="{BB962C8B-B14F-4D97-AF65-F5344CB8AC3E}">
        <p14:creationId xmlns:p14="http://schemas.microsoft.com/office/powerpoint/2010/main" val="315937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00862"/>
          </a:xfrm>
        </p:spPr>
        <p:txBody>
          <a:bodyPr>
            <a:normAutofit fontScale="90000"/>
          </a:bodyPr>
          <a:lstStyle/>
          <a:p>
            <a:r>
              <a:rPr lang="en-US" dirty="0"/>
              <a:t>Cost Engineering and Capacity Planning</a:t>
            </a:r>
          </a:p>
        </p:txBody>
      </p:sp>
      <p:sp>
        <p:nvSpPr>
          <p:cNvPr id="3" name="Content Placeholder 2"/>
          <p:cNvSpPr>
            <a:spLocks noGrp="1"/>
          </p:cNvSpPr>
          <p:nvPr>
            <p:ph idx="1"/>
          </p:nvPr>
        </p:nvSpPr>
        <p:spPr>
          <a:xfrm>
            <a:off x="1295401" y="1917290"/>
            <a:ext cx="9601196" cy="3958578"/>
          </a:xfrm>
        </p:spPr>
        <p:txBody>
          <a:bodyPr>
            <a:normAutofit fontScale="62500" lnSpcReduction="20000"/>
          </a:bodyPr>
          <a:lstStyle/>
          <a:p>
            <a:r>
              <a:rPr lang="en-US" dirty="0"/>
              <a:t>Whether </a:t>
            </a:r>
            <a:r>
              <a:rPr lang="en-US" dirty="0" smtClean="0"/>
              <a:t>there is </a:t>
            </a:r>
            <a:r>
              <a:rPr lang="en-US" dirty="0"/>
              <a:t>own hardware or use an infrastructure provider (cloud), cost engineer‐ </a:t>
            </a:r>
            <a:r>
              <a:rPr lang="en-US" dirty="0" err="1"/>
              <a:t>ing</a:t>
            </a:r>
            <a:r>
              <a:rPr lang="en-US" dirty="0"/>
              <a:t> and capacity planning usually entail some associated toil. </a:t>
            </a:r>
            <a:endParaRPr lang="en-US" dirty="0" smtClean="0"/>
          </a:p>
          <a:p>
            <a:pPr marL="0" indent="0">
              <a:buNone/>
            </a:pPr>
            <a:endParaRPr lang="en-US" dirty="0" smtClean="0"/>
          </a:p>
          <a:p>
            <a:pPr marL="0" indent="0">
              <a:buNone/>
            </a:pPr>
            <a:r>
              <a:rPr lang="en-US" dirty="0" smtClean="0"/>
              <a:t>For </a:t>
            </a:r>
            <a:r>
              <a:rPr lang="en-US" dirty="0"/>
              <a:t>example: </a:t>
            </a:r>
            <a:endParaRPr lang="en-US" dirty="0" smtClean="0"/>
          </a:p>
          <a:p>
            <a:pPr>
              <a:spcBef>
                <a:spcPts val="0"/>
              </a:spcBef>
              <a:spcAft>
                <a:spcPts val="0"/>
              </a:spcAft>
            </a:pPr>
            <a:r>
              <a:rPr lang="en-US" dirty="0" smtClean="0"/>
              <a:t>• </a:t>
            </a:r>
            <a:r>
              <a:rPr lang="en-US" sz="2900" dirty="0"/>
              <a:t>Ensuring a cost-effective baseline or burstable capability for future needs across resources like compute, memory, or IOPS (input/output operations per second). This may translate into purchase orders, AWS Reserved Instances, or Cloud/ Infrastructure as a Service contract negotiation. </a:t>
            </a:r>
            <a:endParaRPr lang="en-US" sz="2900" dirty="0" smtClean="0"/>
          </a:p>
          <a:p>
            <a:pPr>
              <a:spcBef>
                <a:spcPts val="0"/>
              </a:spcBef>
              <a:spcAft>
                <a:spcPts val="0"/>
              </a:spcAft>
            </a:pPr>
            <a:r>
              <a:rPr lang="en-US" sz="2900" dirty="0" smtClean="0"/>
              <a:t>• </a:t>
            </a:r>
            <a:r>
              <a:rPr lang="en-US" sz="2900" dirty="0"/>
              <a:t>Preparing for (and recovering from) critical high-traffic events like a product launch or holiday. </a:t>
            </a:r>
            <a:endParaRPr lang="en-US" sz="2900" dirty="0" smtClean="0"/>
          </a:p>
          <a:p>
            <a:pPr>
              <a:spcBef>
                <a:spcPts val="0"/>
              </a:spcBef>
              <a:spcAft>
                <a:spcPts val="0"/>
              </a:spcAft>
            </a:pPr>
            <a:r>
              <a:rPr lang="en-US" sz="2900" dirty="0" smtClean="0"/>
              <a:t>• </a:t>
            </a:r>
            <a:r>
              <a:rPr lang="en-US" sz="2900" dirty="0"/>
              <a:t>Reviewing downstream and upstream service levels/limits. </a:t>
            </a:r>
            <a:endParaRPr lang="en-US" sz="2900" dirty="0" smtClean="0"/>
          </a:p>
          <a:p>
            <a:pPr>
              <a:spcBef>
                <a:spcPts val="0"/>
              </a:spcBef>
              <a:spcAft>
                <a:spcPts val="0"/>
              </a:spcAft>
            </a:pPr>
            <a:r>
              <a:rPr lang="en-US" sz="2900" dirty="0" smtClean="0"/>
              <a:t>• </a:t>
            </a:r>
            <a:r>
              <a:rPr lang="en-US" sz="2900" dirty="0"/>
              <a:t>Optimizing workload against different footprint configurations. (Do you want to buy one big box, or four smaller boxes?) </a:t>
            </a:r>
            <a:endParaRPr lang="en-US" sz="2900" dirty="0" smtClean="0"/>
          </a:p>
          <a:p>
            <a:pPr>
              <a:spcBef>
                <a:spcPts val="0"/>
              </a:spcBef>
              <a:spcAft>
                <a:spcPts val="0"/>
              </a:spcAft>
            </a:pPr>
            <a:r>
              <a:rPr lang="en-US" sz="2900" dirty="0" smtClean="0"/>
              <a:t>• </a:t>
            </a:r>
            <a:r>
              <a:rPr lang="en-US" sz="2900" dirty="0"/>
              <a:t>Optimizing applications against the billing specifics of proprietary cloud service offerings (</a:t>
            </a:r>
            <a:r>
              <a:rPr lang="en-US" sz="2900" dirty="0" err="1"/>
              <a:t>DynamoDB</a:t>
            </a:r>
            <a:r>
              <a:rPr lang="en-US" sz="2900" dirty="0"/>
              <a:t> for AWS or Cloud </a:t>
            </a:r>
            <a:r>
              <a:rPr lang="en-US" sz="2900" dirty="0" err="1"/>
              <a:t>Datastore</a:t>
            </a:r>
            <a:r>
              <a:rPr lang="en-US" sz="2900" dirty="0"/>
              <a:t> for GCP</a:t>
            </a:r>
            <a:r>
              <a:rPr lang="en-US" sz="2900" dirty="0" smtClean="0"/>
              <a:t>).</a:t>
            </a:r>
          </a:p>
          <a:p>
            <a:pPr>
              <a:spcBef>
                <a:spcPts val="0"/>
              </a:spcBef>
              <a:spcAft>
                <a:spcPts val="0"/>
              </a:spcAft>
            </a:pPr>
            <a:r>
              <a:rPr lang="en-US" sz="2900" dirty="0" smtClean="0"/>
              <a:t> </a:t>
            </a:r>
            <a:r>
              <a:rPr lang="en-US" sz="2900" dirty="0"/>
              <a:t>• Refactoring tooling to make better use of cheaper “spot” or “</a:t>
            </a:r>
            <a:r>
              <a:rPr lang="en-US" sz="2900" dirty="0" err="1"/>
              <a:t>preemptable</a:t>
            </a:r>
            <a:r>
              <a:rPr lang="en-US" sz="2900" dirty="0"/>
              <a:t>” resources</a:t>
            </a:r>
            <a:r>
              <a:rPr lang="en-US" sz="2900" dirty="0" smtClean="0"/>
              <a:t>.</a:t>
            </a:r>
          </a:p>
          <a:p>
            <a:pPr>
              <a:spcBef>
                <a:spcPts val="0"/>
              </a:spcBef>
              <a:spcAft>
                <a:spcPts val="0"/>
              </a:spcAft>
            </a:pPr>
            <a:r>
              <a:rPr lang="en-US" sz="2900" dirty="0" smtClean="0"/>
              <a:t> </a:t>
            </a:r>
            <a:r>
              <a:rPr lang="en-US" sz="2900" dirty="0"/>
              <a:t>• Dealing with oversubscribed resources, either upstream with your infrastructure provider or with your downstream </a:t>
            </a:r>
            <a:r>
              <a:rPr lang="en-US" dirty="0"/>
              <a:t>customers</a:t>
            </a:r>
          </a:p>
        </p:txBody>
      </p:sp>
    </p:spTree>
    <p:extLst>
      <p:ext uri="{BB962C8B-B14F-4D97-AF65-F5344CB8AC3E}">
        <p14:creationId xmlns:p14="http://schemas.microsoft.com/office/powerpoint/2010/main" val="90028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for Opaque Architectures</a:t>
            </a:r>
          </a:p>
        </p:txBody>
      </p:sp>
      <p:sp>
        <p:nvSpPr>
          <p:cNvPr id="3" name="Content Placeholder 2"/>
          <p:cNvSpPr>
            <a:spLocks noGrp="1"/>
          </p:cNvSpPr>
          <p:nvPr>
            <p:ph idx="1"/>
          </p:nvPr>
        </p:nvSpPr>
        <p:spPr/>
        <p:txBody>
          <a:bodyPr/>
          <a:lstStyle/>
          <a:p>
            <a:r>
              <a:rPr lang="en-US" dirty="0"/>
              <a:t>Distributed </a:t>
            </a:r>
            <a:r>
              <a:rPr lang="en-US" dirty="0" smtClean="0"/>
              <a:t>micro service </a:t>
            </a:r>
            <a:r>
              <a:rPr lang="en-US" dirty="0"/>
              <a:t>architectures are now common, and as systems become more distributed, new failure modes arise. </a:t>
            </a:r>
            <a:endParaRPr lang="en-US" dirty="0" smtClean="0"/>
          </a:p>
          <a:p>
            <a:r>
              <a:rPr lang="en-US" dirty="0" smtClean="0"/>
              <a:t>An </a:t>
            </a:r>
            <a:r>
              <a:rPr lang="en-US" dirty="0"/>
              <a:t>organization may not have the </a:t>
            </a:r>
            <a:r>
              <a:rPr lang="en-US" dirty="0" smtClean="0"/>
              <a:t>resources </a:t>
            </a:r>
            <a:r>
              <a:rPr lang="en-US" dirty="0"/>
              <a:t>to build sophisticated distributed tracing, high-fidelity monitoring, or detailed dashboards. </a:t>
            </a:r>
            <a:endParaRPr lang="en-US" dirty="0" smtClean="0"/>
          </a:p>
          <a:p>
            <a:r>
              <a:rPr lang="en-US" dirty="0" smtClean="0"/>
              <a:t>Even </a:t>
            </a:r>
            <a:r>
              <a:rPr lang="en-US" dirty="0"/>
              <a:t>if the business does have these tools, they might not work with all systems. Troubleshooting may even require logging in to individual systems and writing ad hoc log analytics queries with scripting tools.</a:t>
            </a:r>
          </a:p>
        </p:txBody>
      </p:sp>
    </p:spTree>
    <p:extLst>
      <p:ext uri="{BB962C8B-B14F-4D97-AF65-F5344CB8AC3E}">
        <p14:creationId xmlns:p14="http://schemas.microsoft.com/office/powerpoint/2010/main" val="4014275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Toil Management Strategies</a:t>
            </a:r>
          </a:p>
        </p:txBody>
      </p:sp>
      <p:sp>
        <p:nvSpPr>
          <p:cNvPr id="3" name="Content Placeholder 2"/>
          <p:cNvSpPr>
            <a:spLocks noGrp="1"/>
          </p:cNvSpPr>
          <p:nvPr>
            <p:ph idx="1"/>
          </p:nvPr>
        </p:nvSpPr>
        <p:spPr/>
        <p:txBody>
          <a:bodyPr/>
          <a:lstStyle/>
          <a:p>
            <a:r>
              <a:rPr lang="en-US" dirty="0" smtClean="0"/>
              <a:t>identify </a:t>
            </a:r>
            <a:r>
              <a:rPr lang="en-US" dirty="0"/>
              <a:t>and quantify toil, </a:t>
            </a:r>
            <a:r>
              <a:rPr lang="en-US" dirty="0" smtClean="0"/>
              <a:t>then make a </a:t>
            </a:r>
            <a:r>
              <a:rPr lang="en-US" dirty="0"/>
              <a:t>plan for eliminating it. These efforts may take weeks or quarters to accomplish, so it’s </a:t>
            </a:r>
            <a:r>
              <a:rPr lang="en-US" dirty="0" smtClean="0"/>
              <a:t>important </a:t>
            </a:r>
            <a:r>
              <a:rPr lang="en-US" dirty="0"/>
              <a:t>to have a solid overarching </a:t>
            </a:r>
            <a:r>
              <a:rPr lang="en-US" dirty="0" smtClean="0"/>
              <a:t>strategy.</a:t>
            </a:r>
          </a:p>
          <a:p>
            <a:r>
              <a:rPr lang="en-US" dirty="0"/>
              <a:t>Eliminating toil at its source is the optimal solution, but if doing so isn’t possible, then you must handle the toil by other means</a:t>
            </a:r>
          </a:p>
        </p:txBody>
      </p:sp>
    </p:spTree>
    <p:extLst>
      <p:ext uri="{BB962C8B-B14F-4D97-AF65-F5344CB8AC3E}">
        <p14:creationId xmlns:p14="http://schemas.microsoft.com/office/powerpoint/2010/main" val="3771326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Toil</a:t>
            </a:r>
            <a:endParaRPr lang="en-US" dirty="0"/>
          </a:p>
        </p:txBody>
      </p:sp>
      <p:sp>
        <p:nvSpPr>
          <p:cNvPr id="3" name="Content Placeholder 2"/>
          <p:cNvSpPr>
            <a:spLocks noGrp="1"/>
          </p:cNvSpPr>
          <p:nvPr>
            <p:ph idx="1"/>
          </p:nvPr>
        </p:nvSpPr>
        <p:spPr/>
        <p:txBody>
          <a:bodyPr/>
          <a:lstStyle/>
          <a:p>
            <a:r>
              <a:rPr lang="en-US" dirty="0"/>
              <a:t> Toil is the kind of work tied to running a production service that tends to be manual, repetitive, automatable, tactical, devoid of enduring value, and that scales linearly as a service </a:t>
            </a:r>
            <a:r>
              <a:rPr lang="en-US" dirty="0" smtClean="0"/>
              <a:t>grows.</a:t>
            </a:r>
          </a:p>
          <a:p>
            <a:endParaRPr lang="en-US" dirty="0"/>
          </a:p>
        </p:txBody>
      </p:sp>
    </p:spTree>
    <p:extLst>
      <p:ext uri="{BB962C8B-B14F-4D97-AF65-F5344CB8AC3E}">
        <p14:creationId xmlns:p14="http://schemas.microsoft.com/office/powerpoint/2010/main" val="101951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Toil Management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a:t>Identify and Measure </a:t>
            </a:r>
            <a:r>
              <a:rPr lang="en-US" dirty="0" smtClean="0"/>
              <a:t>Toil</a:t>
            </a:r>
          </a:p>
          <a:p>
            <a:r>
              <a:rPr lang="en-US" dirty="0"/>
              <a:t>Engineer Toil Out of the </a:t>
            </a:r>
            <a:r>
              <a:rPr lang="en-US" dirty="0" smtClean="0"/>
              <a:t>System</a:t>
            </a:r>
          </a:p>
          <a:p>
            <a:r>
              <a:rPr lang="en-US" dirty="0"/>
              <a:t>Reject the </a:t>
            </a:r>
            <a:r>
              <a:rPr lang="en-US" dirty="0" smtClean="0"/>
              <a:t>Toil</a:t>
            </a:r>
          </a:p>
          <a:p>
            <a:r>
              <a:rPr lang="en-US" dirty="0"/>
              <a:t>Use SLOs to Reduce </a:t>
            </a:r>
            <a:r>
              <a:rPr lang="en-US" dirty="0" smtClean="0"/>
              <a:t>Toil</a:t>
            </a:r>
          </a:p>
          <a:p>
            <a:r>
              <a:rPr lang="en-US" dirty="0"/>
              <a:t>Start with Human-Backed </a:t>
            </a:r>
            <a:r>
              <a:rPr lang="en-US" dirty="0" smtClean="0"/>
              <a:t>Interfaces</a:t>
            </a:r>
          </a:p>
          <a:p>
            <a:r>
              <a:rPr lang="en-US" dirty="0"/>
              <a:t>Provide Self-Service </a:t>
            </a:r>
            <a:r>
              <a:rPr lang="en-US" dirty="0" smtClean="0"/>
              <a:t>Methods</a:t>
            </a:r>
          </a:p>
          <a:p>
            <a:r>
              <a:rPr lang="en-US" dirty="0"/>
              <a:t>Get Support from Management and </a:t>
            </a:r>
            <a:r>
              <a:rPr lang="en-US" dirty="0" smtClean="0"/>
              <a:t>Colleagues</a:t>
            </a:r>
          </a:p>
          <a:p>
            <a:r>
              <a:rPr lang="en-US" dirty="0"/>
              <a:t>Promote Toil Reduction as a Feature</a:t>
            </a:r>
          </a:p>
        </p:txBody>
      </p:sp>
    </p:spTree>
    <p:extLst>
      <p:ext uri="{BB962C8B-B14F-4D97-AF65-F5344CB8AC3E}">
        <p14:creationId xmlns:p14="http://schemas.microsoft.com/office/powerpoint/2010/main" val="381685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Start Small and Then </a:t>
            </a:r>
            <a:r>
              <a:rPr lang="en-US" dirty="0" smtClean="0"/>
              <a:t>Improve</a:t>
            </a:r>
          </a:p>
          <a:p>
            <a:r>
              <a:rPr lang="en-US" dirty="0"/>
              <a:t>Increase </a:t>
            </a:r>
            <a:r>
              <a:rPr lang="en-US" dirty="0" smtClean="0"/>
              <a:t>Uniformity</a:t>
            </a:r>
          </a:p>
          <a:p>
            <a:r>
              <a:rPr lang="en-US" dirty="0"/>
              <a:t>Assess Risk Within </a:t>
            </a:r>
            <a:r>
              <a:rPr lang="en-US" dirty="0" smtClean="0"/>
              <a:t>Automation</a:t>
            </a:r>
          </a:p>
          <a:p>
            <a:r>
              <a:rPr lang="en-US" dirty="0"/>
              <a:t>Automate Toil </a:t>
            </a:r>
            <a:r>
              <a:rPr lang="en-US" dirty="0" smtClean="0"/>
              <a:t>Response</a:t>
            </a:r>
          </a:p>
          <a:p>
            <a:r>
              <a:rPr lang="en-US" dirty="0"/>
              <a:t>Use Open Source and Third-Party </a:t>
            </a:r>
            <a:r>
              <a:rPr lang="en-US" dirty="0" smtClean="0"/>
              <a:t>Tools</a:t>
            </a:r>
          </a:p>
          <a:p>
            <a:r>
              <a:rPr lang="en-US" dirty="0"/>
              <a:t>Use Feedback to Improve</a:t>
            </a:r>
          </a:p>
        </p:txBody>
      </p:sp>
    </p:spTree>
    <p:extLst>
      <p:ext uri="{BB962C8B-B14F-4D97-AF65-F5344CB8AC3E}">
        <p14:creationId xmlns:p14="http://schemas.microsoft.com/office/powerpoint/2010/main" val="3835046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steps to reduce toil (and its costs)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1) Understand</a:t>
            </a:r>
          </a:p>
          <a:p>
            <a:pPr fontAlgn="base"/>
            <a:r>
              <a:rPr lang="en-US" dirty="0"/>
              <a:t>Before you can take any of the recommended steps, it's essential that you understand which operational activities and processes are most heavily laden with low value, manual repetitive tasks.</a:t>
            </a:r>
          </a:p>
          <a:p>
            <a:pPr fontAlgn="base"/>
            <a:r>
              <a:rPr lang="en-US" dirty="0"/>
              <a:t>This exercise should be completed regularly, perhaps quarterly, to identify where progress has been made and where new toil tasks are encroaching on engineering time.</a:t>
            </a:r>
          </a:p>
          <a:p>
            <a:pPr fontAlgn="base"/>
            <a:r>
              <a:rPr lang="en-US" dirty="0"/>
              <a:t>Once you understand where toil is coming from, you will be better able to identify which tasks are ripe for your toil reduction </a:t>
            </a:r>
            <a:r>
              <a:rPr lang="en-US" dirty="0" err="1"/>
              <a:t>programme</a:t>
            </a:r>
            <a:r>
              <a:rPr lang="en-US" dirty="0"/>
              <a:t>.</a:t>
            </a:r>
          </a:p>
          <a:p>
            <a:r>
              <a:rPr lang="en-US" dirty="0"/>
              <a:t/>
            </a:r>
            <a:br>
              <a:rPr lang="en-US" dirty="0"/>
            </a:br>
            <a:endParaRPr lang="en-US" dirty="0"/>
          </a:p>
        </p:txBody>
      </p:sp>
    </p:spTree>
    <p:extLst>
      <p:ext uri="{BB962C8B-B14F-4D97-AF65-F5344CB8AC3E}">
        <p14:creationId xmlns:p14="http://schemas.microsoft.com/office/powerpoint/2010/main" val="197015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endParaRPr lang="en-US" dirty="0"/>
          </a:p>
        </p:txBody>
      </p:sp>
      <p:sp>
        <p:nvSpPr>
          <p:cNvPr id="3" name="Content Placeholder 2"/>
          <p:cNvSpPr>
            <a:spLocks noGrp="1"/>
          </p:cNvSpPr>
          <p:nvPr>
            <p:ph idx="1"/>
          </p:nvPr>
        </p:nvSpPr>
        <p:spPr/>
        <p:txBody>
          <a:bodyPr>
            <a:normAutofit/>
          </a:bodyPr>
          <a:lstStyle/>
          <a:p>
            <a:pPr fontAlgn="base"/>
            <a:r>
              <a:rPr lang="en-US" b="1" dirty="0"/>
              <a:t>2) Automate </a:t>
            </a:r>
            <a:endParaRPr lang="en-US" b="1" dirty="0" smtClean="0"/>
          </a:p>
          <a:p>
            <a:pPr fontAlgn="base"/>
            <a:r>
              <a:rPr lang="en-US" dirty="0" smtClean="0"/>
              <a:t>By </a:t>
            </a:r>
            <a:r>
              <a:rPr lang="en-US" dirty="0"/>
              <a:t>automating toil tasks, your engineers are freed up to focus on more complex and creative work, ultimately increasing productivity and efficiency. Additionally, automation can reduce the risk of errors and improve consistency in the output. This can lead to improved quality and customer satisfaction, and reduced toil from incident response</a:t>
            </a:r>
            <a:r>
              <a:rPr lang="en-US" dirty="0" smtClean="0"/>
              <a:t>.</a:t>
            </a:r>
            <a:endParaRPr lang="en-US" dirty="0"/>
          </a:p>
          <a:p>
            <a:endParaRPr lang="en-US" dirty="0"/>
          </a:p>
        </p:txBody>
      </p:sp>
    </p:spTree>
    <p:extLst>
      <p:ext uri="{BB962C8B-B14F-4D97-AF65-F5344CB8AC3E}">
        <p14:creationId xmlns:p14="http://schemas.microsoft.com/office/powerpoint/2010/main" val="371330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b="1" dirty="0"/>
              <a:t>3) </a:t>
            </a:r>
            <a:r>
              <a:rPr lang="en-US" b="1" dirty="0" err="1"/>
              <a:t>Standardise</a:t>
            </a:r>
            <a:endParaRPr lang="en-US" b="1" dirty="0"/>
          </a:p>
          <a:p>
            <a:pPr fontAlgn="base"/>
            <a:r>
              <a:rPr lang="en-US" dirty="0"/>
              <a:t>Although automation is a solution to toil, done badly it can actually add to it! A recent survey found that 60% of Site Reliability Engineers are spending most of their time on building and maintaining automation code. Some of this work is undoubtedly valuable, but when it stems from one-off automation code...it's toil.</a:t>
            </a:r>
          </a:p>
          <a:p>
            <a:pPr fontAlgn="base"/>
            <a:r>
              <a:rPr lang="en-US" dirty="0"/>
              <a:t>Much of this one-off code is a result of the growing complexity of tech infrastructure and systems. One way to manage this complexity (and reduce toil) is offered by platform engineering. By setting guardrails (automated checks and controls) and creating self-service blueprints (predefined templates that can be used to quickly spin up new environments/provision infrastructure) you can enforce better </a:t>
            </a:r>
            <a:r>
              <a:rPr lang="en-US" dirty="0" err="1"/>
              <a:t>standardisation</a:t>
            </a:r>
            <a:r>
              <a:rPr lang="en-US" dirty="0"/>
              <a:t>, making it easier to automate across your environments.</a:t>
            </a:r>
          </a:p>
          <a:p>
            <a:endParaRPr lang="en-US" dirty="0"/>
          </a:p>
        </p:txBody>
      </p:sp>
    </p:spTree>
    <p:extLst>
      <p:ext uri="{BB962C8B-B14F-4D97-AF65-F5344CB8AC3E}">
        <p14:creationId xmlns:p14="http://schemas.microsoft.com/office/powerpoint/2010/main" val="3526899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b="1" dirty="0"/>
              <a:t>4) Compose</a:t>
            </a:r>
          </a:p>
          <a:p>
            <a:pPr fontAlgn="base"/>
            <a:r>
              <a:rPr lang="en-US" dirty="0"/>
              <a:t>Composability is the ability to reuse and combine different components to create new systems. By using </a:t>
            </a:r>
            <a:r>
              <a:rPr lang="en-US" dirty="0" err="1"/>
              <a:t>composable</a:t>
            </a:r>
            <a:r>
              <a:rPr lang="en-US" dirty="0"/>
              <a:t> components, developers can build new systems faster and with greater flexibility, since they can mix and match pre-approved components as needed</a:t>
            </a:r>
            <a:r>
              <a:rPr lang="en-US" dirty="0" smtClean="0"/>
              <a:t>.</a:t>
            </a:r>
          </a:p>
          <a:p>
            <a:pPr fontAlgn="base"/>
            <a:r>
              <a:rPr lang="en-US" dirty="0"/>
              <a:t/>
            </a:r>
            <a:br>
              <a:rPr lang="en-US" dirty="0"/>
            </a:br>
            <a:r>
              <a:rPr lang="en-US" dirty="0"/>
              <a:t>This also makes managing your tech ecosystem much easier, by reducing the amount of one-off code which can be tricky to troubleshoot and which can slow down incident response.</a:t>
            </a:r>
          </a:p>
          <a:p>
            <a:pPr fontAlgn="base"/>
            <a:r>
              <a:rPr lang="en-US" dirty="0"/>
              <a:t/>
            </a:r>
            <a:br>
              <a:rPr lang="en-US" dirty="0"/>
            </a:br>
            <a:r>
              <a:rPr lang="en-US" dirty="0"/>
              <a:t>Combined with </a:t>
            </a:r>
            <a:r>
              <a:rPr lang="en-US" dirty="0" err="1"/>
              <a:t>standardisation</a:t>
            </a:r>
            <a:r>
              <a:rPr lang="en-US" dirty="0"/>
              <a:t> and automation, composability further reduces the toil required to configure new environments, testing and remediation of compliance issues and improves reliability in production, reducing the toil of incident </a:t>
            </a:r>
            <a:r>
              <a:rPr lang="en-US" dirty="0" err="1"/>
              <a:t>managemen</a:t>
            </a:r>
            <a:endParaRPr lang="en-US" dirty="0"/>
          </a:p>
          <a:p>
            <a:endParaRPr lang="en-US" dirty="0"/>
          </a:p>
        </p:txBody>
      </p:sp>
    </p:spTree>
    <p:extLst>
      <p:ext uri="{BB962C8B-B14F-4D97-AF65-F5344CB8AC3E}">
        <p14:creationId xmlns:p14="http://schemas.microsoft.com/office/powerpoint/2010/main" val="220951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2</a:t>
            </a:r>
            <a:endParaRPr lang="en-US" dirty="0"/>
          </a:p>
        </p:txBody>
      </p:sp>
      <p:sp>
        <p:nvSpPr>
          <p:cNvPr id="3" name="Content Placeholder 2"/>
          <p:cNvSpPr>
            <a:spLocks noGrp="1"/>
          </p:cNvSpPr>
          <p:nvPr>
            <p:ph idx="1"/>
          </p:nvPr>
        </p:nvSpPr>
        <p:spPr/>
        <p:txBody>
          <a:bodyPr/>
          <a:lstStyle/>
          <a:p>
            <a:r>
              <a:rPr lang="en-US" dirty="0" smtClean="0"/>
              <a:t>CASE STUDY</a:t>
            </a:r>
          </a:p>
          <a:p>
            <a:r>
              <a:rPr lang="en-US" dirty="0" smtClean="0"/>
              <a:t>Submit in hard Form 25-oct-2023</a:t>
            </a:r>
          </a:p>
        </p:txBody>
      </p:sp>
    </p:spTree>
    <p:extLst>
      <p:ext uri="{BB962C8B-B14F-4D97-AF65-F5344CB8AC3E}">
        <p14:creationId xmlns:p14="http://schemas.microsoft.com/office/powerpoint/2010/main" val="377439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11994" t="22786" r="39665" b="28318"/>
          <a:stretch/>
        </p:blipFill>
        <p:spPr>
          <a:xfrm>
            <a:off x="1386348" y="913838"/>
            <a:ext cx="8562975" cy="4872037"/>
          </a:xfrm>
          <a:prstGeom prst="rect">
            <a:avLst/>
          </a:prstGeom>
        </p:spPr>
      </p:pic>
    </p:spTree>
    <p:extLst>
      <p:ext uri="{BB962C8B-B14F-4D97-AF65-F5344CB8AC3E}">
        <p14:creationId xmlns:p14="http://schemas.microsoft.com/office/powerpoint/2010/main" val="216099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551700"/>
          </a:xfrm>
        </p:spPr>
        <p:txBody>
          <a:bodyPr>
            <a:normAutofit fontScale="90000"/>
          </a:bodyPr>
          <a:lstStyle/>
          <a:p>
            <a:r>
              <a:rPr lang="en-US" dirty="0" smtClean="0"/>
              <a:t>Toil</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Manual</a:t>
            </a:r>
          </a:p>
          <a:p>
            <a:pPr lvl="1"/>
            <a:r>
              <a:rPr lang="en-US" dirty="0"/>
              <a:t>This includes work such as manually running a script that automates some task. Running a script may be quicker than manually executing each step in the script, but the hands-on time a human spends running that script (not the elapsed time) is still toil time.</a:t>
            </a:r>
          </a:p>
          <a:p>
            <a:r>
              <a:rPr lang="en-US" b="1" dirty="0"/>
              <a:t>Repetitive</a:t>
            </a:r>
          </a:p>
          <a:p>
            <a:pPr lvl="1"/>
            <a:r>
              <a:rPr lang="en-US" dirty="0"/>
              <a:t>If you’re performing a task for the first time ever, or even the second time, this work is not toil. Toil is work you do over and over. If you’re solving a novel problem or inventing a new solution, this work is not toil.</a:t>
            </a:r>
          </a:p>
          <a:p>
            <a:r>
              <a:rPr lang="en-US" b="1" dirty="0"/>
              <a:t>Automatable</a:t>
            </a:r>
          </a:p>
          <a:p>
            <a:pPr lvl="1"/>
            <a:r>
              <a:rPr lang="en-US" dirty="0"/>
              <a:t>If a machine could accomplish the task just as well as a human, or the need for the task could be designed away, that task is toil. If human judgment is essential for the task, there’s a good chance it’s not toil</a:t>
            </a:r>
          </a:p>
        </p:txBody>
      </p:sp>
    </p:spTree>
    <p:extLst>
      <p:ext uri="{BB962C8B-B14F-4D97-AF65-F5344CB8AC3E}">
        <p14:creationId xmlns:p14="http://schemas.microsoft.com/office/powerpoint/2010/main" val="930380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38513"/>
          </a:xfrm>
        </p:spPr>
        <p:txBody>
          <a:bodyPr>
            <a:normAutofit fontScale="90000"/>
          </a:bodyPr>
          <a:lstStyle/>
          <a:p>
            <a:r>
              <a:rPr lang="en-US" dirty="0" smtClean="0"/>
              <a:t>Toil</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Tactical</a:t>
            </a:r>
          </a:p>
          <a:p>
            <a:pPr lvl="1"/>
            <a:r>
              <a:rPr lang="en-US" dirty="0"/>
              <a:t>Toil is interrupt-driven and reactive, rather than strategy-driven and proactive. Handling pager alerts is toil. We may never be able to eliminate this type of work completely, but we have to continually work toward minimizing it.</a:t>
            </a:r>
          </a:p>
          <a:p>
            <a:r>
              <a:rPr lang="en-US" b="1" dirty="0"/>
              <a:t>No enduring value</a:t>
            </a:r>
          </a:p>
          <a:p>
            <a:pPr lvl="1"/>
            <a:r>
              <a:rPr lang="en-US" dirty="0"/>
              <a:t>If your service remains in the same state after you have finished a task, the task was probably toil. If the task produced a permanent improvement in your service, it probably wasn’t toil, even if some amount of grunt work—such as digging into legacy code and configurations and straightening them out—was involved.</a:t>
            </a:r>
          </a:p>
          <a:p>
            <a:r>
              <a:rPr lang="en-US" b="1" dirty="0"/>
              <a:t>O(n) with service growth</a:t>
            </a:r>
          </a:p>
          <a:p>
            <a:pPr lvl="1"/>
            <a:r>
              <a:rPr lang="en-US" dirty="0"/>
              <a:t>If the work involved in a task scales up linearly with service size, traffic volume, or user count, that task is probably toil. An ideally managed and designed service can grow by at least one order of magnitude with zero additional work, other than some one-time efforts to add resources.</a:t>
            </a:r>
          </a:p>
        </p:txBody>
      </p:sp>
    </p:spTree>
    <p:extLst>
      <p:ext uri="{BB962C8B-B14F-4D97-AF65-F5344CB8AC3E}">
        <p14:creationId xmlns:p14="http://schemas.microsoft.com/office/powerpoint/2010/main" val="134962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Less Toil Is Better</a:t>
            </a:r>
            <a:br>
              <a:rPr lang="en-US" dirty="0"/>
            </a:br>
            <a:endParaRPr lang="en-US" dirty="0"/>
          </a:p>
        </p:txBody>
      </p:sp>
      <p:sp>
        <p:nvSpPr>
          <p:cNvPr id="3" name="Content Placeholder 2"/>
          <p:cNvSpPr>
            <a:spLocks noGrp="1"/>
          </p:cNvSpPr>
          <p:nvPr>
            <p:ph idx="1"/>
          </p:nvPr>
        </p:nvSpPr>
        <p:spPr/>
        <p:txBody>
          <a:bodyPr/>
          <a:lstStyle/>
          <a:p>
            <a:r>
              <a:rPr lang="en-US" dirty="0"/>
              <a:t>SRE organization has an advertised goal of keeping operational work (i.e., toil) below 50% of each SRE’s </a:t>
            </a:r>
            <a:r>
              <a:rPr lang="en-US" dirty="0" smtClean="0"/>
              <a:t>time.</a:t>
            </a:r>
          </a:p>
          <a:p>
            <a:r>
              <a:rPr lang="en-US" dirty="0"/>
              <a:t>At least 50% of each SRE’s time should be spent on engineering project work that will either reduce future toil or add service </a:t>
            </a:r>
            <a:r>
              <a:rPr lang="en-US" dirty="0" smtClean="0"/>
              <a:t>features.</a:t>
            </a:r>
          </a:p>
          <a:p>
            <a:r>
              <a:rPr lang="en-US" dirty="0"/>
              <a:t>Feature development typically focuses on improving reliability, performance, or utilization, which often reduces toil as a second-order effect</a:t>
            </a:r>
          </a:p>
        </p:txBody>
      </p:sp>
    </p:spTree>
    <p:extLst>
      <p:ext uri="{BB962C8B-B14F-4D97-AF65-F5344CB8AC3E}">
        <p14:creationId xmlns:p14="http://schemas.microsoft.com/office/powerpoint/2010/main" val="139536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Toil</a:t>
            </a:r>
            <a:endParaRPr lang="en-US" dirty="0"/>
          </a:p>
        </p:txBody>
      </p:sp>
      <p:sp>
        <p:nvSpPr>
          <p:cNvPr id="3" name="Content Placeholder 2"/>
          <p:cNvSpPr>
            <a:spLocks noGrp="1"/>
          </p:cNvSpPr>
          <p:nvPr>
            <p:ph idx="1"/>
          </p:nvPr>
        </p:nvSpPr>
        <p:spPr/>
        <p:txBody>
          <a:bodyPr/>
          <a:lstStyle/>
          <a:p>
            <a:r>
              <a:rPr lang="en-US" dirty="0" smtClean="0"/>
              <a:t>The </a:t>
            </a:r>
            <a:r>
              <a:rPr lang="en-US" dirty="0"/>
              <a:t>work of reducing toil and scaling up services is the "Engineering" in Site Reliability Engineering.</a:t>
            </a:r>
          </a:p>
        </p:txBody>
      </p:sp>
    </p:spTree>
    <p:extLst>
      <p:ext uri="{BB962C8B-B14F-4D97-AF65-F5344CB8AC3E}">
        <p14:creationId xmlns:p14="http://schemas.microsoft.com/office/powerpoint/2010/main" val="41861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12327" t="14489" r="12494" b="9648"/>
          <a:stretch/>
        </p:blipFill>
        <p:spPr>
          <a:xfrm>
            <a:off x="1543664" y="914194"/>
            <a:ext cx="8819535" cy="5007255"/>
          </a:xfrm>
          <a:prstGeom prst="rect">
            <a:avLst/>
          </a:prstGeom>
        </p:spPr>
      </p:pic>
    </p:spTree>
    <p:extLst>
      <p:ext uri="{BB962C8B-B14F-4D97-AF65-F5344CB8AC3E}">
        <p14:creationId xmlns:p14="http://schemas.microsoft.com/office/powerpoint/2010/main" val="408958199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439</TotalTime>
  <Words>2480</Words>
  <Application>Microsoft Office PowerPoint</Application>
  <PresentationFormat>Widescreen</PresentationFormat>
  <Paragraphs>162</Paragraphs>
  <Slides>36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Garamond</vt:lpstr>
      <vt:lpstr>Organic</vt:lpstr>
      <vt:lpstr>Eliminating Toil</vt:lpstr>
      <vt:lpstr>Principles</vt:lpstr>
      <vt:lpstr>Toil</vt:lpstr>
      <vt:lpstr>PowerPoint Presentation</vt:lpstr>
      <vt:lpstr>Toil</vt:lpstr>
      <vt:lpstr>Toil</vt:lpstr>
      <vt:lpstr>Why Less Toil Is Better </vt:lpstr>
      <vt:lpstr>Toil</vt:lpstr>
      <vt:lpstr>PowerPoint Presentation</vt:lpstr>
      <vt:lpstr>What is NOT Toil</vt:lpstr>
      <vt:lpstr>PowerPoint Presentation</vt:lpstr>
      <vt:lpstr>PowerPoint Presentation</vt:lpstr>
      <vt:lpstr>PowerPoint Presentation</vt:lpstr>
      <vt:lpstr>Example</vt:lpstr>
      <vt:lpstr>Measuring Toil </vt:lpstr>
      <vt:lpstr>Measuring Toil</vt:lpstr>
      <vt:lpstr>Measuring Toil</vt:lpstr>
      <vt:lpstr>Potential benefits could include: </vt:lpstr>
      <vt:lpstr>how do you measure toil?</vt:lpstr>
      <vt:lpstr>Toil Taxonomy</vt:lpstr>
      <vt:lpstr>Toil Taxonmoy</vt:lpstr>
      <vt:lpstr>Business Processes </vt:lpstr>
      <vt:lpstr>PowerPoint Presentation</vt:lpstr>
      <vt:lpstr> Production Interrupts</vt:lpstr>
      <vt:lpstr>Release Shepherding</vt:lpstr>
      <vt:lpstr>Migrations</vt:lpstr>
      <vt:lpstr>Cost Engineering and Capacity Planning</vt:lpstr>
      <vt:lpstr>Troubleshooting for Opaque Architectures</vt:lpstr>
      <vt:lpstr>Toil Management Strategies</vt:lpstr>
      <vt:lpstr>Toil Management</vt:lpstr>
      <vt:lpstr>Cont..</vt:lpstr>
      <vt:lpstr>4 steps to reduce toil (and its costs) </vt:lpstr>
      <vt:lpstr> </vt:lpstr>
      <vt:lpstr>PowerPoint Presentation</vt:lpstr>
      <vt:lpstr> </vt:lpstr>
      <vt:lpstr>Assignment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Eliminating Toil</dc:title>
  <dc:creator>Uzma Kiran</dc:creator>
  <cp:lastModifiedBy>Microsoft account</cp:lastModifiedBy>
  <cp:revision>31</cp:revision>
  <dcterms:created xsi:type="dcterms:W3CDTF">2023-10-17T05:46:33Z</dcterms:created>
  <dcterms:modified xsi:type="dcterms:W3CDTF">2024-03-27T00:15:25Z</dcterms:modified>
</cp:coreProperties>
</file>